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8"/>
    <p:restoredTop sz="94626"/>
  </p:normalViewPr>
  <p:slideViewPr>
    <p:cSldViewPr snapToGrid="0">
      <p:cViewPr varScale="1">
        <p:scale>
          <a:sx n="75" d="100"/>
          <a:sy n="75" d="100"/>
        </p:scale>
        <p:origin x="6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B2562-B32E-C149-B21E-D334CB0707E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8E489-7C87-9A47-A8BD-F40A98D1A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8E489-7C87-9A47-A8BD-F40A98D1A6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7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BF24-8CC8-C645-AD4A-C405A785D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0F52-408B-ED41-A5F4-8B6136BB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848E-873D-724F-8B28-69EC427E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A1D8C-B899-534D-8A94-352E61AA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6B1B6-B83A-6946-821A-D3EF939A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E8BF-80CF-644E-877C-7669977D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9CB70-24CD-ED4A-A0DE-3ED8EB57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2F85-4927-9F4A-ADF4-AE05545A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BD6B-8E7B-8640-B6AD-3831A81E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DE21-FAC4-164A-8660-D7FCDDA5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A6284-2E8B-0A4D-BBEF-F64A6A5D3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C0491-453E-5C44-9D4D-8817F3947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7835-1553-5848-9766-DD54720B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95AC-5575-B64E-8C8C-50965510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1375-72CB-6941-BF18-FA3A24CD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3EE3-E764-3344-90F5-7A0BF3A2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EC10-4969-DB4B-876E-A3C1049D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92AF-3F7E-5A49-B2B1-36842CB1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7C89-0867-094F-A03C-28684D0F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CF4DB-6761-E94D-ACAE-00D8B1A7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03A5-2417-234C-BE22-2C793596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1556A-6E64-A84A-983D-D7CE96BD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CC29D-FB29-764F-84D7-8346778A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EAE7-B548-764E-A23E-B0E140DD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B411-4A53-904D-8803-183E9A37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378F-E5A9-054D-8E0F-90998AA9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3221-8B53-1F4A-BA37-430DD93E9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113AC-EA6B-DF43-B7DE-55F29B58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1A76-6AC2-F34C-B9B2-F80D1E74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CE0B5-146D-EE4F-A8B3-63CA36CE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3D293-E3C3-4C42-8E5A-A9601C47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E59E-1997-D64B-AEB8-2B73F512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D3BEA-6D18-2846-AE63-F92CD555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10943-9BF2-884A-B640-7169C2F3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FA641-1DD0-6840-806C-CC759831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EADFD-8877-7D45-9BFB-3B7A7BA90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76592-2FDC-FD4B-95C0-C5B8ACC5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5687E-206F-BE47-A758-E0043F42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6A91C-46A1-AD4F-8F4E-895D6D75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A77F-75C3-E341-BE36-78AE81E3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0A114-FA55-CC42-B78D-0DA2A69E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29356-5519-0547-B1C7-82CA8E9D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549E8-CDF4-B84F-B68B-FE64EF69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DCB1B-1143-2D47-A441-F797D0C4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18411-784F-4547-A0CD-C5BA33FB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EA426-2C26-5D47-8A1C-A25C721A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DCD7-8A09-7F48-B056-BD151A6D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E1DE-02AE-C04D-A15F-D78707F2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86538-2EB6-0F46-8CBA-4ED960C0C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9F6D-E296-6D48-AF53-4ECE4AAD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5B604-3FA2-7842-B9F1-42D6EEC8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D4FD-A177-3F4B-AF20-5B229537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1117-238E-474D-925F-FB50380F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9838C-99BE-9048-B258-871675D84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BA637-61CA-C249-8832-C7BA0B8CA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35052-4F76-D04D-8CED-97B7562F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13C44-F688-C847-8C9D-0FCFF82A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FEDD-E6E6-9449-94FD-57474D28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B2712-E127-2745-BE20-5A2C7FE4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590C7-01EF-6D4E-9E2E-1D12A25B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CE66-86F7-D64D-BFEE-E14A8322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159B-5032-9A47-AD0C-E4D170A2C8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77179-AE4A-F64F-9A74-734AE523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8C973-E006-734F-8A9D-B5DA16583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0767-D86F-7A45-A34D-230EB174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52D1-60DD-8940-BFF9-F5B91D7E7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A30EE-3AF7-3048-A721-E068C32E2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3487C-7CDD-B348-AA37-6C29DF4B0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-35000"/>
                    </a14:imgEffect>
                  </a14:imgLayer>
                </a14:imgProps>
              </a:ext>
            </a:extLst>
          </a:blip>
          <a:srcRect l="5625" r="5625"/>
          <a:stretch/>
        </p:blipFill>
        <p:spPr>
          <a:xfrm>
            <a:off x="-156011" y="-117008"/>
            <a:ext cx="9300011" cy="6975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884FA-5E1C-304F-A291-E0BFC75D5BB2}"/>
              </a:ext>
            </a:extLst>
          </p:cNvPr>
          <p:cNvSpPr txBox="1"/>
          <p:nvPr/>
        </p:nvSpPr>
        <p:spPr>
          <a:xfrm>
            <a:off x="84170" y="1652752"/>
            <a:ext cx="4684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ANNUAL SCIENTIFIC MEETING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Village Hotel, Portsmouth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Friday 24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 November 2023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D876F-4BCC-3B45-B1AB-701B293EF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0" y="249185"/>
            <a:ext cx="3797300" cy="129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AF71E-607E-752F-A3C3-AB420C3F29B0}"/>
              </a:ext>
            </a:extLst>
          </p:cNvPr>
          <p:cNvSpPr txBox="1"/>
          <p:nvPr/>
        </p:nvSpPr>
        <p:spPr>
          <a:xfrm>
            <a:off x="84170" y="5714916"/>
            <a:ext cx="91536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700" dirty="0">
                <a:solidFill>
                  <a:schemeClr val="bg1"/>
                </a:solidFill>
              </a:rPr>
              <a:t>Bookings/abstract submissions for oral presentation or poster via WOA website: </a:t>
            </a:r>
            <a:r>
              <a:rPr lang="en-GB" sz="1700" b="1" dirty="0">
                <a:solidFill>
                  <a:schemeClr val="bg1"/>
                </a:solidFill>
              </a:rPr>
              <a:t>www.woagroup.org.uk/woa-asm</a:t>
            </a:r>
          </a:p>
          <a:p>
            <a:pPr algn="l"/>
            <a:r>
              <a:rPr lang="en-GB" sz="1700" i="1" dirty="0">
                <a:solidFill>
                  <a:schemeClr val="bg1"/>
                </a:solidFill>
              </a:rPr>
              <a:t>Abstract submissions close Fri 22</a:t>
            </a:r>
            <a:r>
              <a:rPr lang="en-GB" sz="1700" i="1" baseline="30000" dirty="0">
                <a:solidFill>
                  <a:schemeClr val="bg1"/>
                </a:solidFill>
              </a:rPr>
              <a:t>nd</a:t>
            </a:r>
            <a:r>
              <a:rPr lang="en-GB" sz="1700" i="1" dirty="0">
                <a:solidFill>
                  <a:schemeClr val="bg1"/>
                </a:solidFill>
              </a:rPr>
              <a:t> September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EB4BA-F146-F0AF-2D98-4133E2C984AB}"/>
              </a:ext>
            </a:extLst>
          </p:cNvPr>
          <p:cNvSpPr txBox="1"/>
          <p:nvPr/>
        </p:nvSpPr>
        <p:spPr>
          <a:xfrm>
            <a:off x="5080002" y="1554414"/>
            <a:ext cx="37530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Confirmed speakers: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	 Dr Jeremy Campbell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Dr Matthew Coleman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	 Mr Andrew Durnford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Miss Laura Fulwell-Smith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Donna Ockenden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Mrs Susanna Stanford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	Dr Lawrence Tsen</a:t>
            </a: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endParaRPr lang="en-GB" sz="12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  <a:p>
            <a:pPr algn="r"/>
            <a:endParaRPr lang="en-GB" sz="1000" dirty="0">
              <a:solidFill>
                <a:schemeClr val="bg1"/>
              </a:solidFill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Neuraxial ultrasound workshops</a:t>
            </a:r>
          </a:p>
          <a:p>
            <a:pPr algn="l"/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6357D-AB4D-9FF6-DDEA-CA6CC50972AD}"/>
              </a:ext>
            </a:extLst>
          </p:cNvPr>
          <p:cNvSpPr txBox="1"/>
          <p:nvPr/>
        </p:nvSpPr>
        <p:spPr>
          <a:xfrm>
            <a:off x="65109" y="5003741"/>
            <a:ext cx="8694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700" dirty="0">
                <a:solidFill>
                  <a:schemeClr val="bg1"/>
                </a:solidFill>
              </a:rPr>
              <a:t>Consultants £125 | SAS/Trainees/Fellows £100 | Midwives/ODPs/Anaesthetic practitioners £50</a:t>
            </a:r>
          </a:p>
          <a:p>
            <a:r>
              <a:rPr lang="en-US" sz="1700" i="1" dirty="0">
                <a:solidFill>
                  <a:schemeClr val="bg1"/>
                </a:solidFill>
              </a:rPr>
              <a:t>£25 ‘Early Bird’ discount available, closes 31</a:t>
            </a:r>
            <a:r>
              <a:rPr lang="en-US" sz="1700" i="1" baseline="30000" dirty="0">
                <a:solidFill>
                  <a:schemeClr val="bg1"/>
                </a:solidFill>
              </a:rPr>
              <a:t>st</a:t>
            </a:r>
            <a:r>
              <a:rPr lang="en-US" sz="1700" i="1" dirty="0">
                <a:solidFill>
                  <a:schemeClr val="bg1"/>
                </a:solidFill>
              </a:rPr>
              <a:t> July 2023 – use code EARLY25</a:t>
            </a:r>
          </a:p>
        </p:txBody>
      </p:sp>
      <p:pic>
        <p:nvPicPr>
          <p:cNvPr id="9" name="Picture 2" descr="Logo: NHS Portsmouth Hospitals University NHS Trust">
            <a:extLst>
              <a:ext uri="{FF2B5EF4-FFF2-40B4-BE49-F238E27FC236}">
                <a16:creationId xmlns:a16="http://schemas.microsoft.com/office/drawing/2014/main" id="{B2301CDD-3CFB-2866-179F-D955D42C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2" y="379108"/>
            <a:ext cx="1657328" cy="723959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217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109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Watts</dc:creator>
  <cp:lastModifiedBy>Isaacs, Richard</cp:lastModifiedBy>
  <cp:revision>12</cp:revision>
  <dcterms:created xsi:type="dcterms:W3CDTF">2020-03-10T19:48:25Z</dcterms:created>
  <dcterms:modified xsi:type="dcterms:W3CDTF">2023-11-14T13:56:30Z</dcterms:modified>
</cp:coreProperties>
</file>